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sldIdLst>
    <p:sldId id="256" r:id="rId2"/>
    <p:sldId id="259" r:id="rId3"/>
    <p:sldId id="258" r:id="rId4"/>
    <p:sldId id="260" r:id="rId5"/>
    <p:sldId id="263" r:id="rId6"/>
    <p:sldId id="264" r:id="rId7"/>
    <p:sldId id="265" r:id="rId8"/>
    <p:sldId id="261" r:id="rId9"/>
    <p:sldId id="266" r:id="rId10"/>
    <p:sldId id="262" r:id="rId11"/>
    <p:sldId id="268" r:id="rId12"/>
    <p:sldId id="269" r:id="rId13"/>
    <p:sldId id="267" r:id="rId14"/>
    <p:sldId id="25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1024" y="-8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778F24D-EB19-4AE0-B015-2BEA6D5224F2}" type="datetimeFigureOut">
              <a:rPr lang="en-US" smtClean="0"/>
              <a:t>10/5/13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78F24D-EB19-4AE0-B015-2BEA6D5224F2}" type="datetimeFigureOut">
              <a:rPr lang="en-US" smtClean="0"/>
              <a:t>10/5/13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D9BD3-E57B-4194-A545-2804EB95D97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78F24D-EB19-4AE0-B015-2BEA6D5224F2}" type="datetimeFigureOut">
              <a:rPr lang="en-US" smtClean="0"/>
              <a:t>10/5/13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190D9BD3-E57B-4194-A545-2804EB95D97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78F24D-EB19-4AE0-B015-2BEA6D5224F2}" type="datetimeFigureOut">
              <a:rPr lang="en-US" smtClean="0"/>
              <a:t>10/5/13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D9BD3-E57B-4194-A545-2804EB95D97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778F24D-EB19-4AE0-B015-2BEA6D5224F2}" type="datetimeFigureOut">
              <a:rPr lang="en-US" smtClean="0"/>
              <a:t>10/5/13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D9BD3-E57B-4194-A545-2804EB95D97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778F24D-EB19-4AE0-B015-2BEA6D5224F2}" type="datetimeFigureOut">
              <a:rPr lang="en-US" smtClean="0"/>
              <a:t>10/5/13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D9BD3-E57B-4194-A545-2804EB95D97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778F24D-EB19-4AE0-B015-2BEA6D5224F2}" type="datetimeFigureOut">
              <a:rPr lang="en-US" smtClean="0"/>
              <a:t>10/5/13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0D9BD3-E57B-4194-A545-2804EB95D97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778F24D-EB19-4AE0-B015-2BEA6D5224F2}" type="datetimeFigureOut">
              <a:rPr lang="en-US" smtClean="0"/>
              <a:t>10/5/13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0D9BD3-E57B-4194-A545-2804EB95D97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8F24D-EB19-4AE0-B015-2BEA6D5224F2}" type="datetimeFigureOut">
              <a:rPr lang="en-US" smtClean="0"/>
              <a:t>10/5/13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0D9BD3-E57B-4194-A545-2804EB95D97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78F24D-EB19-4AE0-B015-2BEA6D5224F2}" type="datetimeFigureOut">
              <a:rPr lang="en-US" smtClean="0"/>
              <a:t>10/5/13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D9BD3-E57B-4194-A545-2804EB95D970}"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778F24D-EB19-4AE0-B015-2BEA6D5224F2}" type="datetimeFigureOut">
              <a:rPr lang="en-US" smtClean="0"/>
              <a:t>10/5/13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90D9BD3-E57B-4194-A545-2804EB95D97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778F24D-EB19-4AE0-B015-2BEA6D5224F2}" type="datetimeFigureOut">
              <a:rPr lang="en-US" smtClean="0"/>
              <a:t>10/5/13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90D9BD3-E57B-4194-A545-2804EB95D97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tif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Speedball</a:t>
            </a:r>
            <a:endParaRPr lang="en-US" dirty="0"/>
          </a:p>
        </p:txBody>
      </p:sp>
      <p:sp>
        <p:nvSpPr>
          <p:cNvPr id="3" name="Subtitle 2"/>
          <p:cNvSpPr>
            <a:spLocks noGrp="1"/>
          </p:cNvSpPr>
          <p:nvPr>
            <p:ph type="subTitle" idx="1"/>
          </p:nvPr>
        </p:nvSpPr>
        <p:spPr/>
        <p:txBody>
          <a:bodyPr>
            <a:normAutofit/>
          </a:bodyPr>
          <a:lstStyle/>
          <a:p>
            <a:r>
              <a:rPr lang="en-US" dirty="0" smtClean="0"/>
              <a:t>Lakeshore Middle School</a:t>
            </a:r>
          </a:p>
          <a:p>
            <a:r>
              <a:rPr lang="en-US" dirty="0" smtClean="0"/>
              <a:t>Physical Education</a:t>
            </a:r>
            <a:endParaRPr lang="en-US" dirty="0"/>
          </a:p>
        </p:txBody>
      </p:sp>
    </p:spTree>
    <p:extLst>
      <p:ext uri="{BB962C8B-B14F-4D97-AF65-F5344CB8AC3E}">
        <p14:creationId xmlns:p14="http://schemas.microsoft.com/office/powerpoint/2010/main" val="4132885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Tripping</a:t>
            </a:r>
          </a:p>
          <a:p>
            <a:r>
              <a:rPr lang="en-US" dirty="0" smtClean="0"/>
              <a:t>Holding</a:t>
            </a:r>
          </a:p>
          <a:p>
            <a:r>
              <a:rPr lang="en-US" dirty="0" smtClean="0"/>
              <a:t>Unnecessary roughness</a:t>
            </a:r>
          </a:p>
          <a:p>
            <a:r>
              <a:rPr lang="en-US" dirty="0" smtClean="0"/>
              <a:t>Obstructing: preventing the progress of a player by personal contact</a:t>
            </a:r>
          </a:p>
          <a:p>
            <a:r>
              <a:rPr lang="en-US" dirty="0" smtClean="0"/>
              <a:t>Touching a ground ball with the hands or arms</a:t>
            </a:r>
          </a:p>
          <a:p>
            <a:r>
              <a:rPr lang="en-US" dirty="0" smtClean="0"/>
              <a:t>Traveling: shuffling your feet when holding the ball (like in basketball)</a:t>
            </a:r>
          </a:p>
          <a:p>
            <a:r>
              <a:rPr lang="en-US" dirty="0" smtClean="0"/>
              <a:t>Dropkicking the ball within the penalty area.</a:t>
            </a:r>
          </a:p>
          <a:p>
            <a:r>
              <a:rPr lang="en-US" dirty="0" smtClean="0"/>
              <a:t>Slide tackling</a:t>
            </a:r>
          </a:p>
          <a:p>
            <a:r>
              <a:rPr lang="en-US" dirty="0" smtClean="0"/>
              <a:t>Hitting the ball out of an opponents hands</a:t>
            </a:r>
            <a:endParaRPr lang="en-US" dirty="0"/>
          </a:p>
        </p:txBody>
      </p:sp>
    </p:spTree>
    <p:extLst>
      <p:ext uri="{BB962C8B-B14F-4D97-AF65-F5344CB8AC3E}">
        <p14:creationId xmlns:p14="http://schemas.microsoft.com/office/powerpoint/2010/main" val="4218719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Outdoor Rules of the Game</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The goalie may pick up the ball with the hands in the penalty box, may punt it, throw it or place kick it.  Once the goalie has the ball he/she may not be interfered with.</a:t>
            </a:r>
          </a:p>
          <a:p>
            <a:endParaRPr lang="en-US" dirty="0"/>
          </a:p>
          <a:p>
            <a:r>
              <a:rPr lang="en-US" dirty="0" smtClean="0"/>
              <a:t>When the ball is kicked over the end line by the offense the defense gets a goal kick as in soccer.</a:t>
            </a:r>
          </a:p>
          <a:p>
            <a:endParaRPr lang="en-US" dirty="0"/>
          </a:p>
          <a:p>
            <a:r>
              <a:rPr lang="en-US" dirty="0" smtClean="0"/>
              <a:t>When the ball is kicked over the end line and touched last by the defense the offense gets a corner kick as in soccer.</a:t>
            </a:r>
          </a:p>
          <a:p>
            <a:endParaRPr lang="en-US" dirty="0"/>
          </a:p>
          <a:p>
            <a:r>
              <a:rPr lang="en-US" dirty="0" smtClean="0"/>
              <a:t>If a player fouls another player that has possession of the ball, the offended team gets a free kick.</a:t>
            </a:r>
          </a:p>
          <a:p>
            <a:endParaRPr lang="en-US" dirty="0"/>
          </a:p>
          <a:p>
            <a:pPr lvl="1"/>
            <a:r>
              <a:rPr lang="en-US" dirty="0" smtClean="0"/>
              <a:t>A free kick is a kick awarded to the offended team at the spot of the foul.  You may score on a free kick.  The kicker may only kick it once and the defense has to be 10 yards away.  A foul such as pushing, blocking, dangerous kicking</a:t>
            </a:r>
            <a:r>
              <a:rPr lang="en-US" dirty="0"/>
              <a:t> </a:t>
            </a:r>
            <a:r>
              <a:rPr lang="en-US" dirty="0" smtClean="0"/>
              <a:t>and hands results in a free kick.</a:t>
            </a:r>
          </a:p>
          <a:p>
            <a:pPr lvl="1"/>
            <a:endParaRPr lang="en-US" dirty="0"/>
          </a:p>
          <a:p>
            <a:r>
              <a:rPr lang="en-US" dirty="0" smtClean="0"/>
              <a:t>The ball is put into play by a kick-off from the center to start the game or after each score.</a:t>
            </a:r>
          </a:p>
          <a:p>
            <a:endParaRPr lang="en-US" dirty="0"/>
          </a:p>
          <a:p>
            <a:r>
              <a:rPr lang="en-US" dirty="0" smtClean="0"/>
              <a:t>The object of the game is to advance the ball down the field toward an opponent’s goal and attempt to score.</a:t>
            </a:r>
          </a:p>
          <a:p>
            <a:endParaRPr lang="en-US" dirty="0"/>
          </a:p>
          <a:p>
            <a:pPr lvl="1"/>
            <a:endParaRPr lang="en-US" dirty="0"/>
          </a:p>
          <a:p>
            <a:endParaRPr lang="en-US" dirty="0" smtClean="0"/>
          </a:p>
          <a:p>
            <a:endParaRPr lang="en-US" dirty="0" smtClean="0"/>
          </a:p>
          <a:p>
            <a:pPr marL="457200" lvl="1" indent="0">
              <a:buNone/>
            </a:pPr>
            <a:endParaRPr lang="en-US" dirty="0"/>
          </a:p>
        </p:txBody>
      </p:sp>
    </p:spTree>
    <p:extLst>
      <p:ext uri="{BB962C8B-B14F-4D97-AF65-F5344CB8AC3E}">
        <p14:creationId xmlns:p14="http://schemas.microsoft.com/office/powerpoint/2010/main" val="3292670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Indoor Rules of the Game</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The goalie may pick up the ball with the hands in the key, throw it or place kick it.  Once the goalie has the ball he/she may not be interfered with.</a:t>
            </a:r>
          </a:p>
          <a:p>
            <a:endParaRPr lang="en-US" dirty="0" smtClean="0"/>
          </a:p>
          <a:p>
            <a:r>
              <a:rPr lang="en-US" dirty="0" smtClean="0"/>
              <a:t>When the ball is kicked over the end line by the offense the defense gets a goal kick as in soccer.</a:t>
            </a:r>
          </a:p>
          <a:p>
            <a:endParaRPr lang="en-US" dirty="0" smtClean="0"/>
          </a:p>
          <a:p>
            <a:r>
              <a:rPr lang="en-US" dirty="0" smtClean="0"/>
              <a:t>When the ball is kicked over the end line and touched last by the defense the offense gets a free throw from the corner</a:t>
            </a:r>
          </a:p>
          <a:p>
            <a:endParaRPr lang="en-US" dirty="0" smtClean="0"/>
          </a:p>
          <a:p>
            <a:r>
              <a:rPr lang="en-US" dirty="0" smtClean="0"/>
              <a:t>If </a:t>
            </a:r>
            <a:r>
              <a:rPr lang="en-US" dirty="0"/>
              <a:t>a player fouls another player that has possession of the ball, the offended team gets a free throw in (if foul occurred outside the 3 point line) or a free throw shot (if foul occurred inside the 3 point line).</a:t>
            </a:r>
          </a:p>
          <a:p>
            <a:endParaRPr lang="en-US" dirty="0"/>
          </a:p>
          <a:p>
            <a:pPr lvl="1"/>
            <a:r>
              <a:rPr lang="en-US" dirty="0"/>
              <a:t>A free throw in is a throw awarded to the offended team at the spot of the foul.  Defense has to be 5 feet away.  A free throw shot is a shot from the free throw line.  Counts as two points.  Ball is live as soon as it hits the rim</a:t>
            </a:r>
            <a:r>
              <a:rPr lang="en-US" dirty="0" smtClean="0"/>
              <a:t>.</a:t>
            </a:r>
            <a:r>
              <a:rPr lang="en-US" dirty="0"/>
              <a:t> A foul such as pushing, blocking, dangerous kicking and hands results in a free kick.</a:t>
            </a:r>
          </a:p>
          <a:p>
            <a:pPr lvl="1"/>
            <a:endParaRPr lang="en-US" dirty="0" smtClean="0"/>
          </a:p>
          <a:p>
            <a:pPr lvl="1"/>
            <a:endParaRPr lang="en-US" dirty="0"/>
          </a:p>
          <a:p>
            <a:r>
              <a:rPr lang="en-US" dirty="0" smtClean="0"/>
              <a:t>The ball is put into play by a jump ball at center court to start the game. After each score the ball is passed in from behind the baseline.</a:t>
            </a:r>
          </a:p>
          <a:p>
            <a:endParaRPr lang="en-US" dirty="0"/>
          </a:p>
          <a:p>
            <a:r>
              <a:rPr lang="en-US" dirty="0" smtClean="0"/>
              <a:t>The object of the game is to advance the ball down the court toward an opponent’s goals and attempt to score.</a:t>
            </a:r>
            <a:endParaRPr lang="en-US" dirty="0"/>
          </a:p>
          <a:p>
            <a:endParaRPr lang="en-US" dirty="0"/>
          </a:p>
          <a:p>
            <a:pPr lvl="1"/>
            <a:endParaRPr lang="en-US" dirty="0"/>
          </a:p>
          <a:p>
            <a:endParaRPr lang="en-US" dirty="0" smtClean="0"/>
          </a:p>
          <a:p>
            <a:endParaRPr lang="en-US" dirty="0" smtClean="0"/>
          </a:p>
          <a:p>
            <a:pPr marL="457200" lvl="1" indent="0">
              <a:buNone/>
            </a:pPr>
            <a:endParaRPr lang="en-US" dirty="0"/>
          </a:p>
        </p:txBody>
      </p:sp>
    </p:spTree>
    <p:extLst>
      <p:ext uri="{BB962C8B-B14F-4D97-AF65-F5344CB8AC3E}">
        <p14:creationId xmlns:p14="http://schemas.microsoft.com/office/powerpoint/2010/main" val="2845954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p:txBody>
          <a:bodyPr>
            <a:normAutofit fontScale="70000" lnSpcReduction="20000"/>
          </a:bodyPr>
          <a:lstStyle/>
          <a:p>
            <a:r>
              <a:rPr lang="en-US" dirty="0"/>
              <a:t>Punt – a play in which a player drops  a caught ball and meets the descending ball with the foot before it touches the ground</a:t>
            </a:r>
          </a:p>
          <a:p>
            <a:endParaRPr lang="en-US" dirty="0"/>
          </a:p>
          <a:p>
            <a:r>
              <a:rPr lang="en-US" dirty="0"/>
              <a:t>Pivot – a play in which a player who is holding the ball steps once, or more than once, in any direction with the same foot.  The pivot foot must keep the initial contact with the ground.</a:t>
            </a:r>
          </a:p>
          <a:p>
            <a:pPr marL="118872" indent="0">
              <a:buNone/>
            </a:pPr>
            <a:endParaRPr lang="en-US" dirty="0"/>
          </a:p>
          <a:p>
            <a:r>
              <a:rPr lang="en-US" dirty="0"/>
              <a:t>Foul – an infringement of the rules of the game for which a free kick, free throw or penalty kick is awarded the opponents.  </a:t>
            </a:r>
          </a:p>
          <a:p>
            <a:pPr marL="118872" indent="0">
              <a:buNone/>
            </a:pPr>
            <a:endParaRPr lang="en-US" dirty="0"/>
          </a:p>
          <a:p>
            <a:r>
              <a:rPr lang="en-US" dirty="0"/>
              <a:t>Drop Kick – a ball that is dropped bounces once and is kicked into the air.  Used to score when playing with field goals.  </a:t>
            </a:r>
          </a:p>
          <a:p>
            <a:endParaRPr lang="en-US" dirty="0"/>
          </a:p>
          <a:p>
            <a:r>
              <a:rPr lang="en-US" dirty="0"/>
              <a:t>Save – when the goalie plays the ball and prevents it from going into the goal</a:t>
            </a:r>
          </a:p>
          <a:p>
            <a:pPr marL="118872" indent="0">
              <a:buNone/>
            </a:pPr>
            <a:endParaRPr lang="en-US" dirty="0"/>
          </a:p>
        </p:txBody>
      </p:sp>
    </p:spTree>
    <p:extLst>
      <p:ext uri="{BB962C8B-B14F-4D97-AF65-F5344CB8AC3E}">
        <p14:creationId xmlns:p14="http://schemas.microsoft.com/office/powerpoint/2010/main" val="71234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Dribbling – a series of short, controlled kicks made with the inside or outside of the foot</a:t>
            </a:r>
          </a:p>
          <a:p>
            <a:pPr marL="118872" indent="0">
              <a:buNone/>
            </a:pPr>
            <a:endParaRPr lang="en-US" dirty="0" smtClean="0"/>
          </a:p>
          <a:p>
            <a:r>
              <a:rPr lang="en-US" dirty="0" smtClean="0"/>
              <a:t>Traveling – a player runs with the ball without passing</a:t>
            </a:r>
          </a:p>
          <a:p>
            <a:pPr marL="118872" indent="0">
              <a:buNone/>
            </a:pPr>
            <a:endParaRPr lang="en-US" dirty="0" smtClean="0"/>
          </a:p>
          <a:p>
            <a:r>
              <a:rPr lang="en-US" dirty="0" smtClean="0"/>
              <a:t>Trapping – stopping the progress of the ball with the foot or leg</a:t>
            </a:r>
          </a:p>
          <a:p>
            <a:endParaRPr lang="en-US" dirty="0"/>
          </a:p>
          <a:p>
            <a:r>
              <a:rPr lang="en-US" dirty="0" smtClean="0"/>
              <a:t>Throw In – when a player restarts play be throwing the ball into play after it has crossed a side line.  A throw in can be made by any player.</a:t>
            </a:r>
          </a:p>
          <a:p>
            <a:endParaRPr lang="en-US" dirty="0"/>
          </a:p>
          <a:p>
            <a:r>
              <a:rPr lang="en-US" dirty="0" smtClean="0"/>
              <a:t>Kick-up – a means of converting a ground ball into an aerial ball</a:t>
            </a:r>
          </a:p>
          <a:p>
            <a:endParaRPr lang="en-US" dirty="0"/>
          </a:p>
        </p:txBody>
      </p:sp>
    </p:spTree>
    <p:extLst>
      <p:ext uri="{BB962C8B-B14F-4D97-AF65-F5344CB8AC3E}">
        <p14:creationId xmlns:p14="http://schemas.microsoft.com/office/powerpoint/2010/main" val="1330304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the Game</a:t>
            </a:r>
            <a:endParaRPr lang="en-US" dirty="0"/>
          </a:p>
        </p:txBody>
      </p:sp>
      <p:sp>
        <p:nvSpPr>
          <p:cNvPr id="3" name="Content Placeholder 2"/>
          <p:cNvSpPr>
            <a:spLocks noGrp="1"/>
          </p:cNvSpPr>
          <p:nvPr>
            <p:ph idx="1"/>
          </p:nvPr>
        </p:nvSpPr>
        <p:spPr/>
        <p:txBody>
          <a:bodyPr/>
          <a:lstStyle/>
          <a:p>
            <a:r>
              <a:rPr lang="en-US" dirty="0"/>
              <a:t>The game originated at the University of Michigan in 1921 as part of the men’s physical education and intramural </a:t>
            </a:r>
            <a:r>
              <a:rPr lang="en-US" dirty="0" smtClean="0"/>
              <a:t>classes</a:t>
            </a:r>
          </a:p>
          <a:p>
            <a:endParaRPr lang="en-US" dirty="0"/>
          </a:p>
          <a:p>
            <a:r>
              <a:rPr lang="en-US" dirty="0"/>
              <a:t>It’s creator, Elmer Mitchell, wanted to provide an athletic activity that all of his students could participate in regardless of their athletic experience or ability and was not restrictive by the rules of any one sport.</a:t>
            </a:r>
          </a:p>
          <a:p>
            <a:endParaRPr lang="en-US" dirty="0"/>
          </a:p>
        </p:txBody>
      </p:sp>
    </p:spTree>
    <p:extLst>
      <p:ext uri="{BB962C8B-B14F-4D97-AF65-F5344CB8AC3E}">
        <p14:creationId xmlns:p14="http://schemas.microsoft.com/office/powerpoint/2010/main" val="1796602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the Game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Speedball is a fast paced game that combines the elements of soccer, football, basketball and handball.  </a:t>
            </a:r>
          </a:p>
          <a:p>
            <a:pPr marL="118872" indent="0">
              <a:buNone/>
            </a:pPr>
            <a:endParaRPr lang="en-US" dirty="0" smtClean="0"/>
          </a:p>
          <a:p>
            <a:r>
              <a:rPr lang="en-US" dirty="0" smtClean="0"/>
              <a:t>Two teams play speedball.  A regulation team is made up of 11 players.  </a:t>
            </a:r>
          </a:p>
          <a:p>
            <a:pPr marL="118872" indent="0">
              <a:buNone/>
            </a:pPr>
            <a:endParaRPr lang="en-US" dirty="0" smtClean="0"/>
          </a:p>
          <a:p>
            <a:r>
              <a:rPr lang="en-US" dirty="0" smtClean="0"/>
              <a:t>The ball is advanced by two methods:  Dribbling or passing the ball down the field using the feet (as in soccer) or by catching a series of aerial balls thrown down the field from teammate to teammate in a fashion similar to handball</a:t>
            </a:r>
          </a:p>
          <a:p>
            <a:pPr marL="118872" indent="0">
              <a:buNone/>
            </a:pPr>
            <a:endParaRPr lang="en-US" dirty="0" smtClean="0"/>
          </a:p>
          <a:p>
            <a:r>
              <a:rPr lang="en-US" dirty="0" smtClean="0"/>
              <a:t>Can be played indoors on a basketball court or outdoors on a soccer/football field.</a:t>
            </a:r>
          </a:p>
          <a:p>
            <a:endParaRPr lang="en-US" dirty="0"/>
          </a:p>
        </p:txBody>
      </p:sp>
    </p:spTree>
    <p:extLst>
      <p:ext uri="{BB962C8B-B14F-4D97-AF65-F5344CB8AC3E}">
        <p14:creationId xmlns:p14="http://schemas.microsoft.com/office/powerpoint/2010/main" val="1111909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a:t>
            </a:r>
            <a:endParaRPr lang="en-US" dirty="0"/>
          </a:p>
        </p:txBody>
      </p:sp>
      <p:sp>
        <p:nvSpPr>
          <p:cNvPr id="3" name="Content Placeholder 2"/>
          <p:cNvSpPr>
            <a:spLocks noGrp="1"/>
          </p:cNvSpPr>
          <p:nvPr>
            <p:ph sz="half" idx="1"/>
          </p:nvPr>
        </p:nvSpPr>
        <p:spPr/>
        <p:txBody>
          <a:bodyPr>
            <a:normAutofit fontScale="70000" lnSpcReduction="20000"/>
          </a:bodyPr>
          <a:lstStyle/>
          <a:p>
            <a:pPr marL="118872" indent="0">
              <a:buNone/>
            </a:pPr>
            <a:r>
              <a:rPr lang="en-US" sz="3400" b="1" dirty="0" smtClean="0"/>
              <a:t>Outdoor Game</a:t>
            </a:r>
          </a:p>
          <a:p>
            <a:endParaRPr lang="en-US" dirty="0"/>
          </a:p>
          <a:p>
            <a:r>
              <a:rPr lang="en-US" dirty="0" smtClean="0"/>
              <a:t>Touchdown: (1 point) a goal is scored when an offensive player passes the ball to a teammate who catches it behind the opponents end line.</a:t>
            </a:r>
          </a:p>
          <a:p>
            <a:endParaRPr lang="en-US" dirty="0" smtClean="0"/>
          </a:p>
          <a:p>
            <a:r>
              <a:rPr lang="en-US" dirty="0" smtClean="0"/>
              <a:t>Field Goal: (2 points) a field goal is scored when the ball passes over the crossbar after being dropkicked from the field of play outside the penalty area.</a:t>
            </a:r>
          </a:p>
          <a:p>
            <a:endParaRPr lang="en-US" dirty="0" smtClean="0"/>
          </a:p>
          <a:p>
            <a:r>
              <a:rPr lang="en-US" dirty="0" smtClean="0"/>
              <a:t>Soccer Goal: (3 points) a goal is scored when a ball has been kicked into the goal.</a:t>
            </a:r>
          </a:p>
        </p:txBody>
      </p:sp>
      <p:sp>
        <p:nvSpPr>
          <p:cNvPr id="4" name="Content Placeholder 3"/>
          <p:cNvSpPr>
            <a:spLocks noGrp="1"/>
          </p:cNvSpPr>
          <p:nvPr>
            <p:ph sz="half" idx="2"/>
          </p:nvPr>
        </p:nvSpPr>
        <p:spPr/>
        <p:txBody>
          <a:bodyPr>
            <a:normAutofit fontScale="70000" lnSpcReduction="20000"/>
          </a:bodyPr>
          <a:lstStyle/>
          <a:p>
            <a:pPr marL="118872" indent="0">
              <a:buNone/>
            </a:pPr>
            <a:r>
              <a:rPr lang="en-US" sz="3400" b="1" dirty="0" smtClean="0"/>
              <a:t>Indoor Game</a:t>
            </a:r>
          </a:p>
          <a:p>
            <a:endParaRPr lang="en-US" dirty="0"/>
          </a:p>
          <a:p>
            <a:r>
              <a:rPr lang="en-US" dirty="0" smtClean="0"/>
              <a:t>Touchdown</a:t>
            </a:r>
            <a:r>
              <a:rPr lang="en-US" dirty="0"/>
              <a:t>: (1 point) a goal is scored when an offensive player passes the ball to a teammate who catches it behind the opponents end line</a:t>
            </a:r>
            <a:r>
              <a:rPr lang="en-US" dirty="0" smtClean="0"/>
              <a:t>.</a:t>
            </a:r>
          </a:p>
          <a:p>
            <a:endParaRPr lang="en-US" dirty="0" smtClean="0"/>
          </a:p>
          <a:p>
            <a:r>
              <a:rPr lang="en-US" dirty="0" smtClean="0"/>
              <a:t>Basket: (2 points) a basket is scored when an offensive player makes a basket from inside the key.</a:t>
            </a:r>
          </a:p>
          <a:p>
            <a:endParaRPr lang="en-US" dirty="0" smtClean="0"/>
          </a:p>
          <a:p>
            <a:r>
              <a:rPr lang="en-US" dirty="0" smtClean="0"/>
              <a:t>Soccer Goal: (3 points) a goal is scored when a ball has been kicked into the goal inside the 3 point line.</a:t>
            </a:r>
            <a:endParaRPr lang="en-US" dirty="0"/>
          </a:p>
        </p:txBody>
      </p:sp>
    </p:spTree>
    <p:extLst>
      <p:ext uri="{BB962C8B-B14F-4D97-AF65-F5344CB8AC3E}">
        <p14:creationId xmlns:p14="http://schemas.microsoft.com/office/powerpoint/2010/main" val="501564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Outdoor Field</a:t>
            </a:r>
            <a:endParaRPr lang="en-US" dirty="0"/>
          </a:p>
        </p:txBody>
      </p:sp>
      <p:pic>
        <p:nvPicPr>
          <p:cNvPr id="3" name="Picture 2" descr="Speedball field.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1785664"/>
            <a:ext cx="4013200" cy="4653236"/>
          </a:xfrm>
          <a:prstGeom prst="rect">
            <a:avLst/>
          </a:prstGeom>
        </p:spPr>
      </p:pic>
    </p:spTree>
    <p:extLst>
      <p:ext uri="{BB962C8B-B14F-4D97-AF65-F5344CB8AC3E}">
        <p14:creationId xmlns:p14="http://schemas.microsoft.com/office/powerpoint/2010/main" val="990111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Indoor Court</a:t>
            </a:r>
            <a:endParaRPr lang="en-US" dirty="0"/>
          </a:p>
        </p:txBody>
      </p:sp>
      <p:sp>
        <p:nvSpPr>
          <p:cNvPr id="16" name="Rectangle 15"/>
          <p:cNvSpPr/>
          <p:nvPr/>
        </p:nvSpPr>
        <p:spPr>
          <a:xfrm>
            <a:off x="1535236" y="5299101"/>
            <a:ext cx="318230" cy="287866"/>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1538273" y="5794400"/>
            <a:ext cx="318230" cy="287866"/>
          </a:xfrm>
          <a:prstGeom prst="rect">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1995834" y="5311913"/>
            <a:ext cx="5872755" cy="338554"/>
          </a:xfrm>
          <a:prstGeom prst="rect">
            <a:avLst/>
          </a:prstGeom>
          <a:noFill/>
        </p:spPr>
        <p:txBody>
          <a:bodyPr wrap="square" rtlCol="0">
            <a:spAutoFit/>
          </a:bodyPr>
          <a:lstStyle/>
          <a:p>
            <a:r>
              <a:rPr lang="en-US" sz="1600" dirty="0" smtClean="0"/>
              <a:t>End zone area </a:t>
            </a:r>
            <a:r>
              <a:rPr lang="en-US" sz="1200" dirty="0" smtClean="0"/>
              <a:t>– catch an aerial pass into end zone for 1 point</a:t>
            </a:r>
            <a:endParaRPr lang="en-US" sz="1200" dirty="0"/>
          </a:p>
        </p:txBody>
      </p:sp>
      <p:sp>
        <p:nvSpPr>
          <p:cNvPr id="20" name="TextBox 19"/>
          <p:cNvSpPr txBox="1"/>
          <p:nvPr/>
        </p:nvSpPr>
        <p:spPr>
          <a:xfrm>
            <a:off x="1995834" y="5794400"/>
            <a:ext cx="4498100" cy="369332"/>
          </a:xfrm>
          <a:prstGeom prst="rect">
            <a:avLst/>
          </a:prstGeom>
          <a:noFill/>
        </p:spPr>
        <p:txBody>
          <a:bodyPr wrap="square" rtlCol="0">
            <a:spAutoFit/>
          </a:bodyPr>
          <a:lstStyle/>
          <a:p>
            <a:r>
              <a:rPr lang="en-US" sz="1600" dirty="0" smtClean="0"/>
              <a:t>Key</a:t>
            </a:r>
            <a:r>
              <a:rPr lang="en-US" dirty="0" smtClean="0"/>
              <a:t> area – </a:t>
            </a:r>
            <a:r>
              <a:rPr lang="en-US" sz="1200" dirty="0" smtClean="0"/>
              <a:t>shoot a basket for 2 points</a:t>
            </a:r>
            <a:endParaRPr lang="en-US" sz="1200" dirty="0"/>
          </a:p>
        </p:txBody>
      </p:sp>
      <p:sp>
        <p:nvSpPr>
          <p:cNvPr id="22" name="Rectangle 21"/>
          <p:cNvSpPr/>
          <p:nvPr/>
        </p:nvSpPr>
        <p:spPr>
          <a:xfrm>
            <a:off x="1538273" y="6252634"/>
            <a:ext cx="318230" cy="287866"/>
          </a:xfrm>
          <a:prstGeom prst="rec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29"/>
          <p:cNvGrpSpPr/>
          <p:nvPr/>
        </p:nvGrpSpPr>
        <p:grpSpPr>
          <a:xfrm>
            <a:off x="1510570" y="1698730"/>
            <a:ext cx="6358019" cy="3439774"/>
            <a:chOff x="1510570" y="2016230"/>
            <a:chExt cx="6358019" cy="3439774"/>
          </a:xfrm>
        </p:grpSpPr>
        <p:grpSp>
          <p:nvGrpSpPr>
            <p:cNvPr id="29" name="Group 28"/>
            <p:cNvGrpSpPr/>
            <p:nvPr/>
          </p:nvGrpSpPr>
          <p:grpSpPr>
            <a:xfrm>
              <a:off x="1749563" y="2556934"/>
              <a:ext cx="5856539" cy="2345266"/>
              <a:chOff x="1749563" y="2556934"/>
              <a:chExt cx="5856539" cy="2345266"/>
            </a:xfrm>
          </p:grpSpPr>
          <p:sp>
            <p:nvSpPr>
              <p:cNvPr id="23" name="Rectangle 22"/>
              <p:cNvSpPr/>
              <p:nvPr/>
            </p:nvSpPr>
            <p:spPr>
              <a:xfrm>
                <a:off x="2020508" y="2556934"/>
                <a:ext cx="723418" cy="2345266"/>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1749563" y="2556934"/>
                <a:ext cx="1831835" cy="2345266"/>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rot="10800000">
                <a:off x="6611739" y="2556934"/>
                <a:ext cx="723418" cy="2345266"/>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rot="10800000">
                <a:off x="5774267" y="2556934"/>
                <a:ext cx="1831835" cy="2345266"/>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1" name="Rectangle 10"/>
            <p:cNvSpPr/>
            <p:nvPr/>
          </p:nvSpPr>
          <p:spPr>
            <a:xfrm>
              <a:off x="2020508" y="3386192"/>
              <a:ext cx="1186451" cy="701571"/>
            </a:xfrm>
            <a:prstGeom prst="rect">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6172200" y="3386192"/>
              <a:ext cx="1186451" cy="701571"/>
            </a:xfrm>
            <a:prstGeom prst="rect">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p:nvPr/>
          </p:nvSpPr>
          <p:spPr>
            <a:xfrm>
              <a:off x="1510570" y="2016230"/>
              <a:ext cx="509938" cy="3368489"/>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7358651" y="2016230"/>
              <a:ext cx="509938" cy="3368489"/>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Isosceles Triangle 5"/>
            <p:cNvSpPr/>
            <p:nvPr/>
          </p:nvSpPr>
          <p:spPr>
            <a:xfrm>
              <a:off x="2066844" y="3280351"/>
              <a:ext cx="67350" cy="105841"/>
            </a:xfrm>
            <a:prstGeom prst="triangle">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Isosceles Triangle 6"/>
            <p:cNvSpPr/>
            <p:nvPr/>
          </p:nvSpPr>
          <p:spPr>
            <a:xfrm>
              <a:off x="7211972" y="3280351"/>
              <a:ext cx="67350" cy="105841"/>
            </a:xfrm>
            <a:prstGeom prst="triangle">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Isosceles Triangle 7"/>
            <p:cNvSpPr/>
            <p:nvPr/>
          </p:nvSpPr>
          <p:spPr>
            <a:xfrm>
              <a:off x="7211972" y="3981922"/>
              <a:ext cx="67350" cy="105841"/>
            </a:xfrm>
            <a:prstGeom prst="triangle">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Isosceles Triangle 8"/>
            <p:cNvSpPr/>
            <p:nvPr/>
          </p:nvSpPr>
          <p:spPr>
            <a:xfrm>
              <a:off x="2066844" y="3981922"/>
              <a:ext cx="67350" cy="105841"/>
            </a:xfrm>
            <a:prstGeom prst="triangle">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5774267" y="3403125"/>
              <a:ext cx="719667" cy="684637"/>
            </a:xfrm>
            <a:prstGeom prst="ellipse">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2870198" y="3394659"/>
              <a:ext cx="719667" cy="684637"/>
            </a:xfrm>
            <a:prstGeom prst="ellipse">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2">
              <a:clrChange>
                <a:clrFrom>
                  <a:srgbClr val="FFFFFF"/>
                </a:clrFrom>
                <a:clrTo>
                  <a:srgbClr val="FFFFFF">
                    <a:alpha val="0"/>
                  </a:srgbClr>
                </a:clrTo>
              </a:clrChange>
            </a:blip>
            <a:srcRect l="-311" t="6858" b="1"/>
            <a:stretch/>
          </p:blipFill>
          <p:spPr>
            <a:xfrm>
              <a:off x="1953156" y="2016230"/>
              <a:ext cx="5443979" cy="3439774"/>
            </a:xfrm>
            <a:prstGeom prst="rect">
              <a:avLst/>
            </a:prstGeom>
          </p:spPr>
        </p:pic>
      </p:grpSp>
      <p:sp>
        <p:nvSpPr>
          <p:cNvPr id="32" name="TextBox 31"/>
          <p:cNvSpPr txBox="1"/>
          <p:nvPr/>
        </p:nvSpPr>
        <p:spPr>
          <a:xfrm>
            <a:off x="1990644" y="6269680"/>
            <a:ext cx="4621094" cy="338554"/>
          </a:xfrm>
          <a:prstGeom prst="rect">
            <a:avLst/>
          </a:prstGeom>
          <a:noFill/>
        </p:spPr>
        <p:txBody>
          <a:bodyPr wrap="square" rtlCol="0">
            <a:spAutoFit/>
          </a:bodyPr>
          <a:lstStyle/>
          <a:p>
            <a:r>
              <a:rPr lang="en-US" sz="1600" dirty="0" smtClean="0"/>
              <a:t>Goal kick area </a:t>
            </a:r>
            <a:r>
              <a:rPr lang="en-US" sz="1200" dirty="0" smtClean="0"/>
              <a:t>– kick a goal between cones for 3 points</a:t>
            </a:r>
            <a:endParaRPr lang="en-US" sz="1200" dirty="0"/>
          </a:p>
        </p:txBody>
      </p:sp>
    </p:spTree>
    <p:extLst>
      <p:ext uri="{BB962C8B-B14F-4D97-AF65-F5344CB8AC3E}">
        <p14:creationId xmlns:p14="http://schemas.microsoft.com/office/powerpoint/2010/main" val="3220696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Offensive Skills</a:t>
            </a:r>
            <a:endParaRPr lang="en-US" dirty="0"/>
          </a:p>
        </p:txBody>
      </p:sp>
      <p:sp>
        <p:nvSpPr>
          <p:cNvPr id="3" name="Content Placeholder 2"/>
          <p:cNvSpPr>
            <a:spLocks noGrp="1"/>
          </p:cNvSpPr>
          <p:nvPr>
            <p:ph idx="1"/>
          </p:nvPr>
        </p:nvSpPr>
        <p:spPr/>
        <p:txBody>
          <a:bodyPr>
            <a:normAutofit fontScale="62500" lnSpcReduction="20000"/>
          </a:bodyPr>
          <a:lstStyle/>
          <a:p>
            <a:r>
              <a:rPr lang="en-US" sz="4000" b="1" dirty="0" smtClean="0"/>
              <a:t>Ground Ball:  </a:t>
            </a:r>
            <a:r>
              <a:rPr lang="en-US" dirty="0" smtClean="0"/>
              <a:t>a ground ball is a ball that has fallen to or touched the ground and must be played with the feet.  All soccer skills and rules apply to ground balls and should be used to move the ball down the field to score or set up an aerial ball to a teammate.  </a:t>
            </a:r>
          </a:p>
          <a:p>
            <a:endParaRPr lang="en-US" dirty="0"/>
          </a:p>
          <a:p>
            <a:r>
              <a:rPr lang="en-US" sz="3800" b="1" dirty="0" smtClean="0"/>
              <a:t>Aerial Ball:  </a:t>
            </a:r>
            <a:r>
              <a:rPr lang="en-US" dirty="0" smtClean="0"/>
              <a:t>an aerial ball is one that has been lifted into the air from a lift or direct kick.  An aerial ball that has been caught may be passed from one player to another as in basketball or football.  An aerial ball can continue to be played in this manner until it again touches the ground, becoming a ground ball.  A player catching an aerial ball while running is allowed only momentum steps to immediately stop.  Once stopped, a player has a maximum of  five seconds to pass or drop the ball to the ground.</a:t>
            </a:r>
          </a:p>
          <a:p>
            <a:endParaRPr lang="en-US" dirty="0"/>
          </a:p>
          <a:p>
            <a:r>
              <a:rPr lang="en-US" sz="3800" b="1" dirty="0" smtClean="0"/>
              <a:t>Air Dribble:  </a:t>
            </a:r>
            <a:r>
              <a:rPr lang="en-US" dirty="0" smtClean="0"/>
              <a:t>a play in which a player tosses the ball into the air to themselves.  Player is limited to 2 air dribbles.</a:t>
            </a:r>
            <a:endParaRPr lang="en-US" dirty="0"/>
          </a:p>
        </p:txBody>
      </p:sp>
    </p:spTree>
    <p:extLst>
      <p:ext uri="{BB962C8B-B14F-4D97-AF65-F5344CB8AC3E}">
        <p14:creationId xmlns:p14="http://schemas.microsoft.com/office/powerpoint/2010/main" val="4021901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Defensive Skills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Position yourself between your opponent and the goal</a:t>
            </a:r>
          </a:p>
          <a:p>
            <a:pPr marL="118872" indent="0">
              <a:buNone/>
            </a:pPr>
            <a:endParaRPr lang="en-US" dirty="0" smtClean="0"/>
          </a:p>
          <a:p>
            <a:r>
              <a:rPr lang="en-US" dirty="0" smtClean="0"/>
              <a:t>Guarding player-to-player in aerial ball situations</a:t>
            </a:r>
          </a:p>
          <a:p>
            <a:pPr marL="118872" indent="0">
              <a:buNone/>
            </a:pPr>
            <a:endParaRPr lang="en-US" dirty="0" smtClean="0"/>
          </a:p>
          <a:p>
            <a:r>
              <a:rPr lang="en-US" dirty="0" smtClean="0"/>
              <a:t>Backing up teammates</a:t>
            </a:r>
          </a:p>
          <a:p>
            <a:pPr marL="118872" indent="0">
              <a:buNone/>
            </a:pPr>
            <a:endParaRPr lang="en-US" dirty="0" smtClean="0"/>
          </a:p>
          <a:p>
            <a:r>
              <a:rPr lang="en-US" dirty="0" smtClean="0"/>
              <a:t>Clearing the ball away from the goal to the outside</a:t>
            </a:r>
          </a:p>
          <a:p>
            <a:pPr marL="118872" indent="0">
              <a:buNone/>
            </a:pPr>
            <a:endParaRPr lang="en-US" dirty="0" smtClean="0"/>
          </a:p>
          <a:p>
            <a:r>
              <a:rPr lang="en-US" dirty="0" smtClean="0"/>
              <a:t>Close down aerial and ground passing lanes</a:t>
            </a:r>
          </a:p>
          <a:p>
            <a:pPr marL="118872" indent="0">
              <a:buNone/>
            </a:pPr>
            <a:endParaRPr lang="en-US" dirty="0" smtClean="0"/>
          </a:p>
          <a:p>
            <a:endParaRPr lang="en-US" dirty="0"/>
          </a:p>
        </p:txBody>
      </p:sp>
    </p:spTree>
    <p:extLst>
      <p:ext uri="{BB962C8B-B14F-4D97-AF65-F5344CB8AC3E}">
        <p14:creationId xmlns:p14="http://schemas.microsoft.com/office/powerpoint/2010/main" val="2570220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Defensive Skills</a:t>
            </a:r>
            <a:endParaRPr lang="en-US" dirty="0"/>
          </a:p>
        </p:txBody>
      </p:sp>
      <p:sp>
        <p:nvSpPr>
          <p:cNvPr id="3" name="Content Placeholder 2"/>
          <p:cNvSpPr>
            <a:spLocks noGrp="1"/>
          </p:cNvSpPr>
          <p:nvPr>
            <p:ph idx="1"/>
          </p:nvPr>
        </p:nvSpPr>
        <p:spPr/>
        <p:txBody>
          <a:bodyPr>
            <a:normAutofit lnSpcReduction="10000"/>
          </a:bodyPr>
          <a:lstStyle/>
          <a:p>
            <a:r>
              <a:rPr lang="en-US" dirty="0"/>
              <a:t>Pass backwards to open up </a:t>
            </a:r>
            <a:r>
              <a:rPr lang="en-US" dirty="0" smtClean="0"/>
              <a:t>play</a:t>
            </a:r>
          </a:p>
          <a:p>
            <a:endParaRPr lang="en-US" dirty="0"/>
          </a:p>
          <a:p>
            <a:r>
              <a:rPr lang="en-US" dirty="0"/>
              <a:t>The goalie is responsible for stopping all shots on </a:t>
            </a:r>
            <a:r>
              <a:rPr lang="en-US" dirty="0" smtClean="0"/>
              <a:t>goal</a:t>
            </a:r>
          </a:p>
          <a:p>
            <a:endParaRPr lang="en-US" dirty="0"/>
          </a:p>
          <a:p>
            <a:r>
              <a:rPr lang="en-US" dirty="0"/>
              <a:t>Other players are responsible for stopping touchdowns and field goals/</a:t>
            </a:r>
            <a:r>
              <a:rPr lang="en-US" dirty="0" smtClean="0"/>
              <a:t>baskets</a:t>
            </a:r>
          </a:p>
          <a:p>
            <a:endParaRPr lang="en-US" dirty="0"/>
          </a:p>
          <a:p>
            <a:r>
              <a:rPr lang="en-US" dirty="0"/>
              <a:t>Goalie can punt the ball down field and pick it up off the ground.</a:t>
            </a:r>
          </a:p>
          <a:p>
            <a:pPr marL="118872" indent="0">
              <a:buNone/>
            </a:pPr>
            <a:endParaRPr lang="en-US" dirty="0" smtClean="0"/>
          </a:p>
          <a:p>
            <a:endParaRPr lang="en-US" dirty="0"/>
          </a:p>
        </p:txBody>
      </p:sp>
    </p:spTree>
    <p:extLst>
      <p:ext uri="{BB962C8B-B14F-4D97-AF65-F5344CB8AC3E}">
        <p14:creationId xmlns:p14="http://schemas.microsoft.com/office/powerpoint/2010/main" val="8561518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1611</TotalTime>
  <Words>1409</Words>
  <Application>Microsoft Macintosh PowerPoint</Application>
  <PresentationFormat>On-screen Show (4:3)</PresentationFormat>
  <Paragraphs>124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Module</vt:lpstr>
      <vt:lpstr>Speedball</vt:lpstr>
      <vt:lpstr>History of the Game</vt:lpstr>
      <vt:lpstr>Overview of the Game</vt:lpstr>
      <vt:lpstr>Scoring</vt:lpstr>
      <vt:lpstr>Outdoor Field</vt:lpstr>
      <vt:lpstr>Indoor Court</vt:lpstr>
      <vt:lpstr>Offensive Skills</vt:lpstr>
      <vt:lpstr>Defensive Skills</vt:lpstr>
      <vt:lpstr>Defensive Skills</vt:lpstr>
      <vt:lpstr>Fouls</vt:lpstr>
      <vt:lpstr>Outdoor Rules of the Game</vt:lpstr>
      <vt:lpstr>Indoor Rules of the Game</vt:lpstr>
      <vt:lpstr>Vocabulary</vt:lpstr>
      <vt:lpstr>Vocabulary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Speedball</dc:title>
  <dc:creator>Jeff McClintic</dc:creator>
  <cp:lastModifiedBy>Jeff McClintic</cp:lastModifiedBy>
  <cp:revision>16</cp:revision>
  <dcterms:created xsi:type="dcterms:W3CDTF">2013-10-05T14:31:06Z</dcterms:created>
  <dcterms:modified xsi:type="dcterms:W3CDTF">2013-10-06T17:22:11Z</dcterms:modified>
</cp:coreProperties>
</file>